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272" r:id="rId13"/>
    <p:sldId id="274" r:id="rId14"/>
    <p:sldId id="273" r:id="rId15"/>
    <p:sldId id="275" r:id="rId16"/>
    <p:sldId id="270" r:id="rId17"/>
    <p:sldId id="26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70"/>
    <p:restoredTop sz="75233" autoAdjust="0"/>
  </p:normalViewPr>
  <p:slideViewPr>
    <p:cSldViewPr snapToGrid="0" snapToObjects="1">
      <p:cViewPr varScale="1">
        <p:scale>
          <a:sx n="97" d="100"/>
          <a:sy n="97" d="100"/>
        </p:scale>
        <p:origin x="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Latexit</a:t>
            </a:r>
            <a:r>
              <a:rPr lang="en-US" dirty="0"/>
              <a:t> code: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 dirty="0"/>
              <a:t>From Andrea to Rui</a:t>
            </a:r>
            <a:r>
              <a:rPr lang="en-US" noProof="0" dirty="0"/>
              <a:t>: Please keep this slide continuously updated </a:t>
            </a:r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 dirty="0"/>
              <a:t>From Andrea to Rui</a:t>
            </a:r>
            <a:r>
              <a:rPr lang="en-US" noProof="0" dirty="0"/>
              <a:t>: Please keep this slide continuously updated </a:t>
            </a:r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 dirty="0"/>
              <a:t>From Rui to Andrea</a:t>
            </a:r>
            <a:r>
              <a:rPr lang="en-US" noProof="0" dirty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 dirty="0"/>
              <a:t>From Andrea to </a:t>
            </a:r>
            <a:r>
              <a:rPr lang="en-US" b="1" noProof="0" dirty="0" err="1"/>
              <a:t>Rui</a:t>
            </a:r>
            <a:r>
              <a:rPr lang="en-US" noProof="0" dirty="0"/>
              <a:t>: Let’s just vary K for now. Given K w</a:t>
            </a:r>
            <a:r>
              <a:rPr lang="en-US" baseline="0" noProof="0" dirty="0"/>
              <a:t>e can always compute </a:t>
            </a:r>
            <a:r>
              <a:rPr lang="en-US" noProof="0" dirty="0"/>
              <a:t>the corresponding t-poison-factor and t-bogus-factor, so I</a:t>
            </a:r>
            <a:r>
              <a:rPr lang="en-US" baseline="0" noProof="0" dirty="0"/>
              <a:t> think it will be a matter of what we eventually prefer to present.</a:t>
            </a:r>
            <a:endParaRPr lang="en-US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09065-9E76-5C45-B7CB-C2EC2E2D247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 dirty="0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Experimental</a:t>
            </a:r>
            <a:r>
              <a:rPr lang="it-IT" dirty="0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>
                <a:solidFill>
                  <a:srgbClr val="0070C0"/>
                </a:solidFill>
              </a:rPr>
              <a:t>(i.e., T times)</a:t>
            </a:r>
          </a:p>
          <a:p>
            <a:pPr lvl="4"/>
            <a:r>
              <a:rPr lang="en-US" sz="2400" dirty="0"/>
              <a:t>Evaluate </a:t>
            </a:r>
            <a:r>
              <a:rPr lang="en-US" sz="2400" dirty="0" err="1"/>
              <a:t>wrt</a:t>
            </a:r>
            <a:r>
              <a:rPr lang="en-US" sz="2400" dirty="0"/>
              <a:t> Bogus(t):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</a:t>
            </a:r>
            <a:r>
              <a:rPr lang="en-US" sz="2400"/>
              <a:t>when varying q</a:t>
            </a:r>
            <a:endParaRPr lang="en-US" sz="2400" dirty="0"/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Experimental</a:t>
            </a:r>
            <a:r>
              <a:rPr lang="it-IT" dirty="0"/>
              <a:t> </a:t>
            </a:r>
            <a:r>
              <a:rPr lang="it-IT" dirty="0" err="1"/>
              <a:t>results</a:t>
            </a:r>
            <a:endParaRPr lang="it-IT" dirty="0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Precision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0B2420-0B1D-3142-A1E2-80F742AE09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1460" y="365125"/>
            <a:ext cx="6389080" cy="6389080"/>
          </a:xfrm>
        </p:spPr>
      </p:pic>
    </p:spTree>
    <p:extLst>
      <p:ext uri="{BB962C8B-B14F-4D97-AF65-F5344CB8AC3E}">
        <p14:creationId xmlns:p14="http://schemas.microsoft.com/office/powerpoint/2010/main" val="3751589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33C5B-10C7-564C-BC78-24279A5D0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C75FF6-B36E-A641-B113-63E967DDC6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0424" y="365125"/>
            <a:ext cx="6371151" cy="6371151"/>
          </a:xfrm>
        </p:spPr>
      </p:pic>
    </p:spTree>
    <p:extLst>
      <p:ext uri="{BB962C8B-B14F-4D97-AF65-F5344CB8AC3E}">
        <p14:creationId xmlns:p14="http://schemas.microsoft.com/office/powerpoint/2010/main" val="3321885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835E3-675F-E648-955A-9361E8706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F1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E6310D8-5D82-794E-8BF3-7C43FAFAE2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6331" y="0"/>
            <a:ext cx="6668156" cy="6668156"/>
          </a:xfrm>
        </p:spPr>
      </p:pic>
    </p:spTree>
    <p:extLst>
      <p:ext uri="{BB962C8B-B14F-4D97-AF65-F5344CB8AC3E}">
        <p14:creationId xmlns:p14="http://schemas.microsoft.com/office/powerpoint/2010/main" val="3489532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K: the number of sockpuppets</a:t>
            </a:r>
          </a:p>
          <a:p>
            <a:pPr lvl="1"/>
            <a:r>
              <a:rPr lang="en-US" dirty="0"/>
              <a:t>Affect algorithms that rely on rating distributions, for example, </a:t>
            </a:r>
            <a:r>
              <a:rPr lang="en-US" dirty="0" err="1"/>
              <a:t>birdnest</a:t>
            </a:r>
            <a:r>
              <a:rPr lang="en-US" dirty="0"/>
              <a:t>, and trust</a:t>
            </a:r>
          </a:p>
          <a:p>
            <a:r>
              <a:rPr lang="en-US" dirty="0"/>
              <a:t>N: number of reviews generated by </a:t>
            </a:r>
            <a:r>
              <a:rPr lang="en-US" b="1" dirty="0"/>
              <a:t>one</a:t>
            </a:r>
            <a:r>
              <a:rPr lang="en-US" dirty="0"/>
              <a:t> sockpuppet</a:t>
            </a:r>
          </a:p>
          <a:p>
            <a:pPr lvl="1"/>
            <a:r>
              <a:rPr lang="en-US" dirty="0"/>
              <a:t>Affect algorithms that rely on reputation, for example, BAD</a:t>
            </a:r>
          </a:p>
          <a:p>
            <a:r>
              <a:rPr lang="en-US" dirty="0"/>
              <a:t>Semi-supervised learning with partial ground truth</a:t>
            </a:r>
          </a:p>
          <a:p>
            <a:pPr lvl="1"/>
            <a:r>
              <a:rPr lang="en-US" dirty="0"/>
              <a:t>Label propagation</a:t>
            </a:r>
          </a:p>
          <a:p>
            <a:pPr lvl="1"/>
            <a:r>
              <a:rPr lang="en-US" dirty="0"/>
              <a:t>Graph embedding</a:t>
            </a:r>
          </a:p>
          <a:p>
            <a:pPr lvl="1"/>
            <a:r>
              <a:rPr lang="en-US" dirty="0"/>
              <a:t>Graph convolutional network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Old</a:t>
            </a:r>
            <a:r>
              <a:rPr lang="it-IT" dirty="0"/>
              <a:t> </a:t>
            </a:r>
            <a:r>
              <a:rPr lang="it-IT" dirty="0" err="1"/>
              <a:t>slides</a:t>
            </a:r>
            <a:endParaRPr lang="it-IT" dirty="0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Experimental</a:t>
            </a:r>
            <a:r>
              <a:rPr lang="it-IT" dirty="0"/>
              <a:t> </a:t>
            </a:r>
            <a:r>
              <a:rPr lang="it-IT" dirty="0" err="1"/>
              <a:t>rounds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 dirty="0"/>
              <a:t>For each K, average over N and t</a:t>
            </a:r>
          </a:p>
          <a:p>
            <a:pPr lvl="1"/>
            <a:r>
              <a:rPr lang="en-US" dirty="0"/>
              <a:t>Average precision</a:t>
            </a:r>
          </a:p>
          <a:p>
            <a:pPr lvl="1"/>
            <a:r>
              <a:rPr lang="en-US" dirty="0"/>
              <a:t>AUC</a:t>
            </a:r>
          </a:p>
          <a:p>
            <a:pPr lvl="1"/>
            <a:r>
              <a:rPr lang="en-US" dirty="0"/>
              <a:t>Precision at 5% - 50% (top k precision)</a:t>
            </a:r>
          </a:p>
          <a:p>
            <a:pPr lvl="1"/>
            <a:r>
              <a:rPr lang="en-US" dirty="0"/>
              <a:t>Evade rate at 5% - 50% (top k evade rate)</a:t>
            </a:r>
          </a:p>
          <a:p>
            <a:pPr lvl="1"/>
            <a:r>
              <a:rPr lang="en-US" dirty="0"/>
              <a:t>Evaluate the metrics on fraudster/sockpuppet/combined</a:t>
            </a:r>
          </a:p>
          <a:p>
            <a:r>
              <a:rPr lang="en-US" dirty="0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 is the target product</a:t>
            </a:r>
          </a:p>
          <a:p>
            <a:r>
              <a:rPr lang="en-US" dirty="0" err="1"/>
              <a:t>OriAcc</a:t>
            </a:r>
            <a:r>
              <a:rPr lang="en-US" dirty="0"/>
              <a:t>(t) is the set of original accounts who posted reviews about t</a:t>
            </a:r>
          </a:p>
          <a:p>
            <a:r>
              <a:rPr lang="en-US" dirty="0" err="1"/>
              <a:t>OriRev</a:t>
            </a:r>
            <a:r>
              <a:rPr lang="en-US" dirty="0"/>
              <a:t>(t) is the set of original reviews about t</a:t>
            </a:r>
          </a:p>
          <a:p>
            <a:r>
              <a:rPr lang="en-US" dirty="0" err="1"/>
              <a:t>SockAcc</a:t>
            </a:r>
            <a:r>
              <a:rPr lang="en-US" dirty="0"/>
              <a:t>(t) is the set of </a:t>
            </a:r>
            <a:r>
              <a:rPr lang="en-US" dirty="0" err="1"/>
              <a:t>sockpuppet</a:t>
            </a:r>
            <a:r>
              <a:rPr lang="en-US" dirty="0"/>
              <a:t> accounts</a:t>
            </a:r>
          </a:p>
          <a:p>
            <a:r>
              <a:rPr lang="en-US" dirty="0" err="1"/>
              <a:t>SockRev</a:t>
            </a:r>
            <a:r>
              <a:rPr lang="en-US" dirty="0"/>
              <a:t>(t) is the set of reviews created by </a:t>
            </a:r>
            <a:r>
              <a:rPr lang="en-US" dirty="0" err="1"/>
              <a:t>sockpuppets</a:t>
            </a:r>
            <a:r>
              <a:rPr lang="en-US" dirty="0"/>
              <a:t> in </a:t>
            </a:r>
            <a:r>
              <a:rPr lang="en-US" dirty="0" err="1"/>
              <a:t>SockAcc</a:t>
            </a:r>
            <a:r>
              <a:rPr lang="en-US" dirty="0"/>
              <a:t>(t) </a:t>
            </a:r>
          </a:p>
          <a:p>
            <a:r>
              <a:rPr lang="en-US" dirty="0"/>
              <a:t>Fraud(t) </a:t>
            </a:r>
            <a:r>
              <a:rPr lang="en-US" dirty="0">
                <a:sym typeface="Symbol" panose="05050102010706020507" pitchFamily="18" charset="2"/>
              </a:rPr>
              <a:t> </a:t>
            </a:r>
            <a:r>
              <a:rPr lang="en-US" dirty="0" err="1"/>
              <a:t>OriAcc</a:t>
            </a:r>
            <a:r>
              <a:rPr lang="en-US" dirty="0"/>
              <a:t>(t) is the set of original fraudsters</a:t>
            </a:r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Bogus(t) = Fraud(t) </a:t>
            </a:r>
            <a:r>
              <a:rPr lang="en-US" dirty="0">
                <a:sym typeface="Symbol" panose="05050102010706020507" pitchFamily="18" charset="2"/>
              </a:rPr>
              <a:t></a:t>
            </a:r>
            <a:r>
              <a:rPr lang="en-US" dirty="0"/>
              <a:t> </a:t>
            </a:r>
            <a:r>
              <a:rPr lang="en-US" dirty="0" err="1"/>
              <a:t>SockAcc</a:t>
            </a:r>
            <a:r>
              <a:rPr lang="en-US" dirty="0"/>
              <a:t>(t)</a:t>
            </a:r>
          </a:p>
          <a:p>
            <a:pPr lvl="1"/>
            <a:r>
              <a:rPr lang="en-US" dirty="0"/>
              <a:t>Accounts in Bogus(t) are called </a:t>
            </a:r>
            <a:r>
              <a:rPr lang="en-US" i="1" dirty="0"/>
              <a:t>t-bogus</a:t>
            </a:r>
          </a:p>
          <a:p>
            <a:endParaRPr lang="en-US" i="1" dirty="0"/>
          </a:p>
          <a:p>
            <a:r>
              <a:rPr lang="en-US" i="1" dirty="0"/>
              <a:t> </a:t>
            </a:r>
          </a:p>
          <a:p>
            <a:endParaRPr lang="en-US" i="1" dirty="0"/>
          </a:p>
          <a:p>
            <a:r>
              <a:rPr lang="en-US" i="1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pPr lvl="1"/>
            <a:r>
              <a:rPr lang="en-US" dirty="0"/>
              <a:t>Controls the number of injected </a:t>
            </a:r>
            <a:r>
              <a:rPr lang="en-US" dirty="0" err="1"/>
              <a:t>sockpuppets</a:t>
            </a:r>
            <a:endParaRPr lang="en-US" dirty="0"/>
          </a:p>
          <a:p>
            <a:r>
              <a:rPr lang="en-US" dirty="0"/>
              <a:t>N = number of reviews generated by a </a:t>
            </a:r>
            <a:r>
              <a:rPr lang="en-US" dirty="0" err="1"/>
              <a:t>sockpuppet</a:t>
            </a:r>
            <a:endParaRPr lang="en-US" dirty="0"/>
          </a:p>
          <a:p>
            <a:pPr lvl="1"/>
            <a:r>
              <a:rPr lang="en-US" dirty="0"/>
              <a:t>1 unfair review on t (assume the attacker always wants to maximize the rating)</a:t>
            </a:r>
          </a:p>
          <a:p>
            <a:pPr lvl="1"/>
            <a:r>
              <a:rPr lang="en-US" dirty="0"/>
              <a:t>N-1 fair reviews to other random products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sz="2000" dirty="0"/>
              <a:t>We assume (</a:t>
            </a:r>
            <a:r>
              <a:rPr lang="en-US" sz="2000" dirty="0" err="1"/>
              <a:t>i</a:t>
            </a:r>
            <a:r>
              <a:rPr lang="en-US" sz="2000" dirty="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 dirty="0"/>
              <a:t>* The bad guys may also try to improve their strategy by setting the ratings to 4 or a random number between 4 and 5.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Experimental</a:t>
            </a:r>
            <a:r>
              <a:rPr lang="it-IT" dirty="0"/>
              <a:t> </a:t>
            </a:r>
            <a:r>
              <a:rPr lang="it-IT" dirty="0" err="1"/>
              <a:t>setting</a:t>
            </a:r>
            <a:endParaRPr lang="it-IT" dirty="0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latin typeface="+mn-lt"/>
              </a:rPr>
              <a:t>Datasets</a:t>
            </a:r>
            <a:endParaRPr lang="it-IT" dirty="0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Source (</a:t>
            </a:r>
            <a:r>
              <a:rPr lang="it-IT" dirty="0" err="1"/>
              <a:t>user</a:t>
            </a:r>
            <a:r>
              <a:rPr lang="it-IT" dirty="0"/>
              <a:t>), </a:t>
            </a:r>
            <a:r>
              <a:rPr lang="it-IT" dirty="0" err="1"/>
              <a:t>destination</a:t>
            </a:r>
            <a:r>
              <a:rPr lang="it-IT" dirty="0"/>
              <a:t> (</a:t>
            </a:r>
            <a:r>
              <a:rPr lang="it-IT" dirty="0" err="1"/>
              <a:t>user</a:t>
            </a:r>
            <a:r>
              <a:rPr lang="it-IT" dirty="0"/>
              <a:t>/</a:t>
            </a:r>
            <a:r>
              <a:rPr lang="it-IT" dirty="0" err="1"/>
              <a:t>product</a:t>
            </a:r>
            <a:r>
              <a:rPr lang="it-IT" dirty="0"/>
              <a:t>), rating, </a:t>
            </a:r>
            <a:r>
              <a:rPr lang="it-IT" dirty="0" err="1"/>
              <a:t>timestamp</a:t>
            </a:r>
            <a:endParaRPr lang="it-IT" dirty="0"/>
          </a:p>
          <a:p>
            <a:r>
              <a:rPr lang="it-IT" dirty="0"/>
              <a:t>Ground </a:t>
            </a:r>
            <a:r>
              <a:rPr lang="it-IT" dirty="0" err="1"/>
              <a:t>truth</a:t>
            </a:r>
            <a:r>
              <a:rPr lang="it-IT" dirty="0"/>
              <a:t> data: </a:t>
            </a:r>
            <a:r>
              <a:rPr lang="it-IT" dirty="0" err="1"/>
              <a:t>benign</a:t>
            </a:r>
            <a:r>
              <a:rPr lang="it-IT" dirty="0"/>
              <a:t> vs </a:t>
            </a:r>
            <a:r>
              <a:rPr lang="it-IT" dirty="0" err="1"/>
              <a:t>fake</a:t>
            </a:r>
            <a:endParaRPr lang="it-IT" dirty="0"/>
          </a:p>
          <a:p>
            <a:r>
              <a:rPr lang="it-IT" dirty="0"/>
              <a:t>Data </a:t>
            </a:r>
            <a:r>
              <a:rPr lang="it-IT" dirty="0" err="1"/>
              <a:t>statistics</a:t>
            </a:r>
            <a:r>
              <a:rPr lang="it-IT" dirty="0"/>
              <a:t>:</a:t>
            </a:r>
          </a:p>
          <a:p>
            <a:pPr lvl="1"/>
            <a:endParaRPr lang="it-IT" dirty="0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 dirty="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Rev2: </a:t>
            </a:r>
            <a:r>
              <a:rPr lang="en-US" dirty="0" err="1"/>
              <a:t>Srijan</a:t>
            </a:r>
            <a:r>
              <a:rPr lang="en-US" dirty="0"/>
              <a:t> Kumar, et al. REV2: Fraudulent User Prediction in Rating Platforms. (WSDM 2016)</a:t>
            </a:r>
          </a:p>
          <a:p>
            <a:r>
              <a:rPr lang="en-US" dirty="0"/>
              <a:t>Bad: Abhinav Mishra, Arnab Bhattacharya. Finding the Bias and Prestige of Nodes in Networks based on Trust Scores. (WWW 2011)</a:t>
            </a:r>
          </a:p>
          <a:p>
            <a:r>
              <a:rPr lang="en-US" dirty="0" err="1"/>
              <a:t>Birdnest</a:t>
            </a:r>
            <a:r>
              <a:rPr lang="en-US" dirty="0"/>
              <a:t>: Bryan </a:t>
            </a:r>
            <a:r>
              <a:rPr lang="en-US" dirty="0" err="1"/>
              <a:t>Hooi</a:t>
            </a:r>
            <a:r>
              <a:rPr lang="en-US" dirty="0"/>
              <a:t>, et al. Bayesian Inference for Ratings-Fraud Detection. (SIAM 2016)</a:t>
            </a:r>
          </a:p>
          <a:p>
            <a:r>
              <a:rPr lang="en-US" dirty="0"/>
              <a:t>Trust: Guan Wang, </a:t>
            </a:r>
            <a:r>
              <a:rPr lang="en-US" dirty="0" err="1"/>
              <a:t>Sihong</a:t>
            </a:r>
            <a:r>
              <a:rPr lang="en-US" dirty="0"/>
              <a:t> </a:t>
            </a:r>
            <a:r>
              <a:rPr lang="en-US" dirty="0" err="1"/>
              <a:t>Xie</a:t>
            </a:r>
            <a:r>
              <a:rPr lang="en-US" dirty="0"/>
              <a:t>, Bing Liu, Philip Yu. Review graph based online store review spammer detection. (ICDM 2011)</a:t>
            </a:r>
          </a:p>
          <a:p>
            <a:r>
              <a:rPr lang="en-US" dirty="0"/>
              <a:t>(new) </a:t>
            </a:r>
            <a:r>
              <a:rPr lang="en-US" dirty="0" err="1"/>
              <a:t>FraudEagle</a:t>
            </a:r>
            <a:r>
              <a:rPr lang="en-US" dirty="0"/>
              <a:t>: Leman </a:t>
            </a:r>
            <a:r>
              <a:rPr lang="en-US" dirty="0" err="1"/>
              <a:t>Akoglu</a:t>
            </a:r>
            <a:r>
              <a:rPr lang="en-US" dirty="0"/>
              <a:t> et al. Opinion Fraud Detection in Online Reviews by Network Effects. (AAAI 2013)</a:t>
            </a:r>
          </a:p>
          <a:p>
            <a:r>
              <a:rPr lang="en-US" dirty="0"/>
              <a:t>(new) FRAUDAR: Bryan </a:t>
            </a:r>
            <a:r>
              <a:rPr lang="en-US" dirty="0" err="1"/>
              <a:t>Hooi</a:t>
            </a:r>
            <a:r>
              <a:rPr lang="en-US" dirty="0"/>
              <a:t> et al. </a:t>
            </a:r>
            <a:r>
              <a:rPr lang="en-US" dirty="0" err="1"/>
              <a:t>Fraudar</a:t>
            </a:r>
            <a:r>
              <a:rPr lang="en-US" dirty="0"/>
              <a:t>: Bounding Graph Fraud in the Face of Camouflage. (KDD 2016)</a:t>
            </a:r>
          </a:p>
          <a:p>
            <a:r>
              <a:rPr lang="en-US" dirty="0"/>
              <a:t>(new) </a:t>
            </a:r>
            <a:r>
              <a:rPr lang="en-US" dirty="0" err="1"/>
              <a:t>Rsd</a:t>
            </a:r>
            <a:r>
              <a:rPr lang="en-US" dirty="0"/>
              <a:t>: Guan Wang et al. Review Graph Based Online Store Review Spammer Detection. (ICDM 2011)</a:t>
            </a:r>
          </a:p>
          <a:p>
            <a:pPr lvl="1"/>
            <a:endParaRPr lang="en-US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Our goal is a new algorithm that is </a:t>
            </a:r>
            <a:r>
              <a:rPr lang="en-US" dirty="0" err="1"/>
              <a:t>resistent</a:t>
            </a:r>
            <a:r>
              <a:rPr lang="en-US" dirty="0"/>
              <a:t> to this type of attack. So, the competitors are other fraudulent detectors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Parameters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dirty="0" err="1"/>
              <a:t>Dataset</a:t>
            </a:r>
            <a:r>
              <a:rPr lang="it-IT" dirty="0"/>
              <a:t>: D </a:t>
            </a:r>
            <a:r>
              <a:rPr lang="it-IT" dirty="0">
                <a:sym typeface="Symbol" panose="05050102010706020507" pitchFamily="18" charset="2"/>
              </a:rPr>
              <a:t> {Alpha, OTC, </a:t>
            </a:r>
            <a:r>
              <a:rPr lang="it-IT" dirty="0" err="1">
                <a:sym typeface="Symbol" panose="05050102010706020507" pitchFamily="18" charset="2"/>
              </a:rPr>
              <a:t>Epinions</a:t>
            </a:r>
            <a:r>
              <a:rPr lang="it-IT" dirty="0">
                <a:sym typeface="Symbol" panose="05050102010706020507" pitchFamily="18" charset="2"/>
              </a:rPr>
              <a:t>, Amazon}</a:t>
            </a:r>
            <a:endParaRPr lang="it-IT" dirty="0"/>
          </a:p>
          <a:p>
            <a:r>
              <a:rPr lang="it-IT" dirty="0"/>
              <a:t>Competitor: A</a:t>
            </a:r>
            <a:r>
              <a:rPr lang="it-IT" dirty="0">
                <a:sym typeface="Symbol" panose="05050102010706020507" pitchFamily="18" charset="2"/>
              </a:rPr>
              <a:t>  {</a:t>
            </a:r>
            <a:r>
              <a:rPr lang="it-IT" dirty="0" err="1">
                <a:sym typeface="Symbol" panose="05050102010706020507" pitchFamily="18" charset="2"/>
              </a:rPr>
              <a:t>Rev2</a:t>
            </a:r>
            <a:r>
              <a:rPr lang="it-IT" dirty="0">
                <a:sym typeface="Symbol" panose="05050102010706020507" pitchFamily="18" charset="2"/>
              </a:rPr>
              <a:t>, </a:t>
            </a:r>
            <a:r>
              <a:rPr lang="it-IT" dirty="0" err="1">
                <a:sym typeface="Symbol" panose="05050102010706020507" pitchFamily="18" charset="2"/>
              </a:rPr>
              <a:t>Bad</a:t>
            </a:r>
            <a:r>
              <a:rPr lang="it-IT" dirty="0">
                <a:sym typeface="Symbol" panose="05050102010706020507" pitchFamily="18" charset="2"/>
              </a:rPr>
              <a:t>, </a:t>
            </a:r>
            <a:r>
              <a:rPr lang="it-IT" dirty="0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</a:t>
            </a:r>
            <a:r>
              <a:rPr lang="it-IT" dirty="0"/>
              <a:t>of target </a:t>
            </a:r>
            <a:r>
              <a:rPr lang="it-IT" dirty="0" err="1"/>
              <a:t>products</a:t>
            </a:r>
            <a:r>
              <a:rPr lang="it-IT" dirty="0"/>
              <a:t>: T = 100</a:t>
            </a:r>
          </a:p>
          <a:p>
            <a:r>
              <a:rPr lang="it-IT" dirty="0"/>
              <a:t>Ratio sockpuppets/</a:t>
            </a:r>
            <a:r>
              <a:rPr lang="it-IT" dirty="0" err="1"/>
              <a:t>original</a:t>
            </a:r>
            <a:r>
              <a:rPr lang="it-IT" dirty="0"/>
              <a:t>:                           </a:t>
            </a:r>
            <a:r>
              <a:rPr lang="it-IT" dirty="0">
                <a:sym typeface="Symbol" panose="05050102010706020507" pitchFamily="18" charset="2"/>
              </a:rPr>
              <a:t></a:t>
            </a:r>
            <a:r>
              <a:rPr lang="it-IT" dirty="0"/>
              <a:t> {0%, 10%, …, 100%}</a:t>
            </a:r>
          </a:p>
          <a:p>
            <a:r>
              <a:rPr lang="it-IT" dirty="0" err="1"/>
              <a:t>Reviews</a:t>
            </a:r>
            <a:r>
              <a:rPr lang="it-IT" dirty="0"/>
              <a:t> by </a:t>
            </a:r>
            <a:r>
              <a:rPr lang="it-IT" dirty="0" err="1"/>
              <a:t>each</a:t>
            </a:r>
            <a:r>
              <a:rPr lang="it-IT" dirty="0"/>
              <a:t> sockpuppet: N </a:t>
            </a:r>
            <a:r>
              <a:rPr lang="it-IT" dirty="0">
                <a:sym typeface="Symbol" panose="05050102010706020507" pitchFamily="18" charset="2"/>
              </a:rPr>
              <a:t></a:t>
            </a:r>
            <a:r>
              <a:rPr lang="it-IT" dirty="0"/>
              <a:t> {1, 5, 10, 15, ..., 50}</a:t>
            </a:r>
          </a:p>
          <a:p>
            <a:r>
              <a:rPr lang="en-US" dirty="0"/>
              <a:t>Top percentile assumed as fraudulent: q </a:t>
            </a:r>
            <a:r>
              <a:rPr lang="it-IT" dirty="0">
                <a:sym typeface="Symbol" panose="05050102010706020507" pitchFamily="18" charset="2"/>
              </a:rPr>
              <a:t> {2%, 4%, ..., 20%}</a:t>
            </a:r>
            <a:endParaRPr lang="it-IT" dirty="0"/>
          </a:p>
          <a:p>
            <a:endParaRPr lang="en-US" dirty="0">
              <a:solidFill>
                <a:srgbClr val="FF0000"/>
              </a:solidFill>
            </a:endParaRPr>
          </a:p>
          <a:p>
            <a:endParaRPr lang="it-IT" dirty="0"/>
          </a:p>
          <a:p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328" y="3307194"/>
            <a:ext cx="2064743" cy="63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901</Words>
  <Application>Microsoft Macintosh PowerPoint</Application>
  <PresentationFormat>Widescreen</PresentationFormat>
  <Paragraphs>140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Symbol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Precision</vt:lpstr>
      <vt:lpstr>Recall</vt:lpstr>
      <vt:lpstr>F1</vt:lpstr>
      <vt:lpstr>The next step: How to defend against attack</vt:lpstr>
      <vt:lpstr>Old slides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68</cp:revision>
  <dcterms:created xsi:type="dcterms:W3CDTF">2018-08-16T20:39:42Z</dcterms:created>
  <dcterms:modified xsi:type="dcterms:W3CDTF">2018-10-08T03:57:11Z</dcterms:modified>
</cp:coreProperties>
</file>

<file path=docProps/thumbnail.jpeg>
</file>